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slideLayouts/slideLayout1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  <p:sldMasterId id="2147483660" r:id="rId2"/>
    <p:sldMasterId id="2147483662" r:id="rId3"/>
  </p:sldMasterIdLst>
  <p:notesMasterIdLst>
    <p:notesMasterId r:id="rId27"/>
  </p:notesMasterIdLst>
  <p:handoutMasterIdLst>
    <p:handoutMasterId r:id="rId28"/>
  </p:handoutMasterIdLst>
  <p:sldIdLst>
    <p:sldId id="256" r:id="rId4"/>
    <p:sldId id="264" r:id="rId5"/>
    <p:sldId id="348" r:id="rId6"/>
    <p:sldId id="266" r:id="rId7"/>
    <p:sldId id="267" r:id="rId8"/>
    <p:sldId id="265" r:id="rId9"/>
    <p:sldId id="268" r:id="rId10"/>
    <p:sldId id="269" r:id="rId11"/>
    <p:sldId id="338" r:id="rId12"/>
    <p:sldId id="339" r:id="rId13"/>
    <p:sldId id="342" r:id="rId14"/>
    <p:sldId id="346" r:id="rId15"/>
    <p:sldId id="340" r:id="rId16"/>
    <p:sldId id="347" r:id="rId17"/>
    <p:sldId id="288" r:id="rId18"/>
    <p:sldId id="333" r:id="rId19"/>
    <p:sldId id="345" r:id="rId20"/>
    <p:sldId id="336" r:id="rId21"/>
    <p:sldId id="335" r:id="rId22"/>
    <p:sldId id="350" r:id="rId23"/>
    <p:sldId id="330" r:id="rId24"/>
    <p:sldId id="260" r:id="rId25"/>
    <p:sldId id="261" r:id="rId26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9384C"/>
    <a:srgbClr val="3D5472"/>
    <a:srgbClr val="527098"/>
    <a:srgbClr val="FEC523"/>
    <a:srgbClr val="022133"/>
    <a:srgbClr val="033E60"/>
    <a:srgbClr val="057CC1"/>
    <a:srgbClr val="FF9407"/>
    <a:srgbClr val="013A48"/>
    <a:srgbClr val="0174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270" autoAdjust="0"/>
    <p:restoredTop sz="94660" autoAdjust="0"/>
  </p:normalViewPr>
  <p:slideViewPr>
    <p:cSldViewPr snapToGrid="0" snapToObjects="1">
      <p:cViewPr varScale="1">
        <p:scale>
          <a:sx n="173" d="100"/>
          <a:sy n="173" d="100"/>
        </p:scale>
        <p:origin x="156" y="69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845176-A105-D341-A5E0-1294E1A0FFE5}" type="datetimeFigureOut">
              <a:rPr lang="en-US" smtClean="0"/>
              <a:pPr/>
              <a:t>10/14/2015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05AA56-D154-3749-9B92-00ADA0BE9C3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908971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5706E6-6A5F-AE4B-801F-2A34364CD371}" type="datetimeFigureOut">
              <a:rPr lang="en-US" smtClean="0"/>
              <a:pPr/>
              <a:t>10/14/2015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178B75-A691-EA4F-B215-437ECD8202D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838785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178B75-A691-EA4F-B215-437ECD8202D9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18775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smtClean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  <a:endParaRPr lang="en-US" sz="400" dirty="0" smtClean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23A5C127-CB05-47B6-8D1E-7BC74A68F508}" type="datetime8">
              <a:rPr lang="en-US" smtClean="0"/>
              <a:t>10/14/2015 2:55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69346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reno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6577" y="236835"/>
            <a:ext cx="1731645" cy="76200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19482" y="629138"/>
            <a:ext cx="1676400" cy="5588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0464" y="1709082"/>
            <a:ext cx="7772400" cy="1102519"/>
          </a:xfrm>
        </p:spPr>
        <p:txBody>
          <a:bodyPr>
            <a:normAutofit/>
          </a:bodyPr>
          <a:lstStyle>
            <a:lvl1pPr algn="ctr">
              <a:defRPr sz="3200" b="0" cap="all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064195"/>
            <a:ext cx="6400800" cy="260350"/>
          </a:xfrm>
        </p:spPr>
        <p:txBody>
          <a:bodyPr>
            <a:noAutofit/>
          </a:bodyPr>
          <a:lstStyle>
            <a:lvl1pPr marL="0" indent="0" algn="ctr">
              <a:buNone/>
              <a:defRPr sz="2200" b="0" i="0">
                <a:solidFill>
                  <a:schemeClr val="bg1">
                    <a:lumMod val="65000"/>
                  </a:schemeClr>
                </a:solidFill>
                <a:latin typeface="Calibri"/>
                <a:cs typeface="Calibri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0" y="1157458"/>
            <a:ext cx="9144000" cy="91440"/>
          </a:xfrm>
          <a:prstGeom prst="rect">
            <a:avLst/>
          </a:prstGeom>
          <a:solidFill>
            <a:srgbClr val="FEC52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 userDrawn="1"/>
        </p:nvSpPr>
        <p:spPr>
          <a:xfrm>
            <a:off x="0" y="3894663"/>
            <a:ext cx="9144000" cy="91440"/>
          </a:xfrm>
          <a:prstGeom prst="rect">
            <a:avLst/>
          </a:prstGeom>
          <a:solidFill>
            <a:srgbClr val="FEC52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Oval 8"/>
          <p:cNvSpPr/>
          <p:nvPr userDrawn="1"/>
        </p:nvSpPr>
        <p:spPr>
          <a:xfrm>
            <a:off x="6415717" y="699115"/>
            <a:ext cx="830938" cy="830938"/>
          </a:xfrm>
          <a:prstGeom prst="ellipse">
            <a:avLst/>
          </a:prstGeom>
          <a:solidFill>
            <a:srgbClr val="3D5472"/>
          </a:solidFill>
          <a:ln>
            <a:solidFill>
              <a:srgbClr val="D4D4D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13A48"/>
              </a:solidFill>
            </a:endParaRPr>
          </a:p>
        </p:txBody>
      </p:sp>
      <p:pic>
        <p:nvPicPr>
          <p:cNvPr id="15" name="Picture 14" descr="white_twitter.png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682251" y="797857"/>
            <a:ext cx="302748" cy="302748"/>
          </a:xfrm>
          <a:prstGeom prst="rect">
            <a:avLst/>
          </a:prstGeom>
        </p:spPr>
      </p:pic>
      <p:sp>
        <p:nvSpPr>
          <p:cNvPr id="16" name="TextBox 15"/>
          <p:cNvSpPr txBox="1"/>
          <p:nvPr userDrawn="1"/>
        </p:nvSpPr>
        <p:spPr>
          <a:xfrm>
            <a:off x="6417790" y="1136292"/>
            <a:ext cx="853587" cy="2051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1" kern="1200" baseline="30000" dirty="0" smtClean="0">
                <a:solidFill>
                  <a:schemeClr val="bg1"/>
                </a:solidFill>
                <a:latin typeface="Calibri"/>
                <a:ea typeface="+mn-ea"/>
                <a:cs typeface="Calibri"/>
              </a:rPr>
              <a:t>#GPUGSummit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6C17D-3397-F346-B995-5003D7EC1FF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828234"/>
            <a:ext cx="2057400" cy="32908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828234"/>
            <a:ext cx="6019800" cy="3290888"/>
          </a:xfrm>
        </p:spPr>
        <p:txBody>
          <a:bodyPr vert="eaVert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6C17D-3397-F346-B995-5003D7EC1FF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0-50 Right Photo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01930" y="860012"/>
            <a:ext cx="4033911" cy="1585947"/>
          </a:xfrm>
        </p:spPr>
        <p:txBody>
          <a:bodyPr>
            <a:spAutoFit/>
          </a:bodyPr>
          <a:lstStyle>
            <a:lvl1pPr>
              <a:defRPr sz="4853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 smtClean="0"/>
              <a:t>50/50 photo layout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 bwMode="ltGray">
          <a:xfrm>
            <a:off x="4573167" y="0"/>
            <a:ext cx="4570833" cy="5142075"/>
          </a:xfrm>
          <a:blipFill>
            <a:blip r:embed="rId2"/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176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986521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1157458"/>
            <a:ext cx="9144000" cy="3986042"/>
          </a:xfrm>
          <a:prstGeom prst="rect">
            <a:avLst/>
          </a:prstGeom>
          <a:solidFill>
            <a:srgbClr val="3D547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12925"/>
            <a:ext cx="7772400" cy="1101725"/>
          </a:xfrm>
        </p:spPr>
        <p:txBody>
          <a:bodyPr>
            <a:normAutofit/>
          </a:bodyPr>
          <a:lstStyle>
            <a:lvl1pPr>
              <a:defRPr sz="3000" cap="all">
                <a:solidFill>
                  <a:srgbClr val="FFFFF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6577" y="236835"/>
            <a:ext cx="1731645" cy="76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39222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1248898"/>
            <a:ext cx="9144000" cy="2645765"/>
          </a:xfrm>
          <a:prstGeom prst="rect">
            <a:avLst/>
          </a:prstGeom>
          <a:solidFill>
            <a:srgbClr val="3D547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40646" y="1883832"/>
            <a:ext cx="2857569" cy="1268920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>
            <a:off x="0" y="1167618"/>
            <a:ext cx="9144000" cy="91440"/>
          </a:xfrm>
          <a:prstGeom prst="rect">
            <a:avLst/>
          </a:prstGeom>
          <a:solidFill>
            <a:srgbClr val="FEC52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0" y="3894663"/>
            <a:ext cx="9144000" cy="91440"/>
          </a:xfrm>
          <a:prstGeom prst="rect">
            <a:avLst/>
          </a:prstGeom>
          <a:solidFill>
            <a:srgbClr val="FEC52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38226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1157458"/>
            <a:ext cx="9144000" cy="3986042"/>
          </a:xfrm>
          <a:prstGeom prst="rect">
            <a:avLst/>
          </a:prstGeom>
          <a:solidFill>
            <a:srgbClr val="3D547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12925"/>
            <a:ext cx="7772400" cy="1101725"/>
          </a:xfrm>
        </p:spPr>
        <p:txBody>
          <a:bodyPr>
            <a:normAutofit/>
          </a:bodyPr>
          <a:lstStyle>
            <a:lvl1pPr>
              <a:defRPr sz="3000" cap="all">
                <a:solidFill>
                  <a:srgbClr val="FFFFF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6577" y="236835"/>
            <a:ext cx="1731645" cy="762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1248898"/>
            <a:ext cx="9144000" cy="2645765"/>
          </a:xfrm>
          <a:prstGeom prst="rect">
            <a:avLst/>
          </a:prstGeom>
          <a:solidFill>
            <a:srgbClr val="3D547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40646" y="1883832"/>
            <a:ext cx="2857569" cy="1268920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>
            <a:off x="0" y="1167618"/>
            <a:ext cx="9144000" cy="91440"/>
          </a:xfrm>
          <a:prstGeom prst="rect">
            <a:avLst/>
          </a:prstGeom>
          <a:solidFill>
            <a:srgbClr val="FEC52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0" y="3894663"/>
            <a:ext cx="9144000" cy="91440"/>
          </a:xfrm>
          <a:prstGeom prst="rect">
            <a:avLst/>
          </a:prstGeom>
          <a:solidFill>
            <a:srgbClr val="FEC52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rgbClr val="FEC523"/>
              </a:buClr>
              <a:defRPr/>
            </a:lvl1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800">
                <a:solidFill>
                  <a:srgbClr val="FFFFFF"/>
                </a:solidFill>
                <a:latin typeface="Myriad Bold"/>
                <a:cs typeface="Myriad Bold"/>
              </a:defRPr>
            </a:lvl1pPr>
          </a:lstStyle>
          <a:p>
            <a:fld id="{5CD6C17D-3397-F346-B995-5003D7EC1FF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57200" y="167495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259127"/>
            <a:ext cx="7868610" cy="1021556"/>
          </a:xfrm>
        </p:spPr>
        <p:txBody>
          <a:bodyPr anchor="t">
            <a:normAutofit/>
          </a:bodyPr>
          <a:lstStyle>
            <a:lvl1pPr algn="ctr">
              <a:defRPr sz="3000" b="0" cap="all">
                <a:solidFill>
                  <a:srgbClr val="527098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155610"/>
            <a:ext cx="7772400" cy="562570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6C17D-3397-F346-B995-5003D7EC1FF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45024"/>
            <a:ext cx="4038600" cy="2545556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45024"/>
            <a:ext cx="4038600" cy="2545556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6C17D-3397-F346-B995-5003D7EC1FF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>
            <a:normAutofit/>
          </a:bodyPr>
          <a:lstStyle>
            <a:lvl1pPr marL="0" indent="0">
              <a:buNone/>
              <a:defRPr sz="2200" b="1">
                <a:solidFill>
                  <a:srgbClr val="29384C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>
            <a:normAutofit/>
          </a:bodyPr>
          <a:lstStyle>
            <a:lvl1pPr marL="0" indent="0">
              <a:buNone/>
              <a:defRPr sz="2200" b="1">
                <a:solidFill>
                  <a:srgbClr val="29384C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6C17D-3397-F346-B995-5003D7EC1FF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457200" y="167495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cap="all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6C17D-3397-F346-B995-5003D7EC1FF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6C17D-3397-F346-B995-5003D7EC1FF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>
            <a:normAutofit/>
          </a:bodyPr>
          <a:lstStyle>
            <a:lvl1pPr algn="l">
              <a:defRPr sz="1800" b="1">
                <a:solidFill>
                  <a:srgbClr val="527098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6C17D-3397-F346-B995-5003D7EC1FF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>
                <a:solidFill>
                  <a:srgbClr val="527098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6C17D-3397-F346-B995-5003D7EC1FF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5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98446" y="4482863"/>
            <a:ext cx="692658" cy="304800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>
            <a:off x="0" y="4883570"/>
            <a:ext cx="9144000" cy="274320"/>
          </a:xfrm>
          <a:prstGeom prst="rect">
            <a:avLst/>
          </a:prstGeom>
          <a:solidFill>
            <a:srgbClr val="52709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67495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4285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49533" y="4888898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rgbClr val="FFFFFF"/>
                </a:solidFill>
                <a:latin typeface="Calibri"/>
                <a:cs typeface="Calibri"/>
              </a:defRPr>
            </a:lvl1pPr>
          </a:lstStyle>
          <a:p>
            <a:fld id="{5CD6C17D-3397-F346-B995-5003D7EC1FFC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445655" y="942836"/>
            <a:ext cx="8229600" cy="1588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white_twitter.png"/>
          <p:cNvPicPr>
            <a:picLocks noChangeAspect="1"/>
          </p:cNvPicPr>
          <p:nvPr userDrawn="1"/>
        </p:nvPicPr>
        <p:blipFill>
          <a:blip r:embed="rId17"/>
          <a:stretch>
            <a:fillRect/>
          </a:stretch>
        </p:blipFill>
        <p:spPr>
          <a:xfrm>
            <a:off x="404285" y="4925416"/>
            <a:ext cx="162560" cy="162560"/>
          </a:xfrm>
          <a:prstGeom prst="rect">
            <a:avLst/>
          </a:prstGeom>
        </p:spPr>
      </p:pic>
      <p:sp>
        <p:nvSpPr>
          <p:cNvPr id="11" name="TextBox 10"/>
          <p:cNvSpPr txBox="1"/>
          <p:nvPr userDrawn="1"/>
        </p:nvSpPr>
        <p:spPr>
          <a:xfrm>
            <a:off x="511856" y="4944658"/>
            <a:ext cx="22119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500" b="1" kern="1200" baseline="300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 #GPUGSummit | #INreno15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4" r:id="rId12"/>
    <p:sldLayoutId id="2147483665" r:id="rId13"/>
    <p:sldLayoutId id="2147483672" r:id="rId14"/>
  </p:sldLayoutIdLst>
  <p:hf hdr="0" dt="0"/>
  <p:txStyles>
    <p:titleStyle>
      <a:lvl1pPr algn="l" defTabSz="457200" rtl="0" eaLnBrk="1" latinLnBrk="0" hangingPunct="1">
        <a:spcBef>
          <a:spcPct val="0"/>
        </a:spcBef>
        <a:buNone/>
        <a:defRPr sz="3000" b="0" i="0" kern="1200" cap="all">
          <a:solidFill>
            <a:srgbClr val="527098"/>
          </a:solidFill>
          <a:latin typeface="Calibri"/>
          <a:ea typeface="+mj-ea"/>
          <a:cs typeface="Calibri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rgbClr val="FEC523"/>
        </a:buClr>
        <a:buSzPct val="80000"/>
        <a:buFont typeface="Wingdings" charset="2"/>
        <a:buChar char="§"/>
        <a:defRPr sz="2200" b="0" i="0" kern="1200">
          <a:solidFill>
            <a:schemeClr val="tx1"/>
          </a:solidFill>
          <a:latin typeface="Calibri"/>
          <a:ea typeface="+mn-ea"/>
          <a:cs typeface="Calibri"/>
        </a:defRPr>
      </a:lvl1pPr>
      <a:lvl2pPr marL="742950" indent="-285750" algn="l" defTabSz="457200" rtl="0" eaLnBrk="1" latinLnBrk="0" hangingPunct="1">
        <a:spcBef>
          <a:spcPct val="20000"/>
        </a:spcBef>
        <a:buClrTx/>
        <a:buSzPct val="60000"/>
        <a:buFont typeface="Arial"/>
        <a:buChar char="–"/>
        <a:defRPr sz="2000" b="0" i="0" kern="1200">
          <a:solidFill>
            <a:schemeClr val="bg1">
              <a:lumMod val="50000"/>
            </a:schemeClr>
          </a:solidFill>
          <a:latin typeface="Calibri"/>
          <a:ea typeface="+mn-ea"/>
          <a:cs typeface="Calibri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1800" b="0" i="0" kern="1200">
          <a:solidFill>
            <a:schemeClr val="bg1">
              <a:lumMod val="50000"/>
            </a:schemeClr>
          </a:solidFill>
          <a:latin typeface="Calibri"/>
          <a:ea typeface="+mn-ea"/>
          <a:cs typeface="Calibri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600" b="0" i="0" kern="1200">
          <a:solidFill>
            <a:schemeClr val="bg1">
              <a:lumMod val="50000"/>
            </a:schemeClr>
          </a:solidFill>
          <a:latin typeface="Calibri"/>
          <a:ea typeface="+mn-ea"/>
          <a:cs typeface="Calibri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400" b="0" i="0" kern="1200">
          <a:solidFill>
            <a:schemeClr val="bg1">
              <a:lumMod val="50000"/>
            </a:schemeClr>
          </a:solidFill>
          <a:latin typeface="Calibri"/>
          <a:ea typeface="+mn-ea"/>
          <a:cs typeface="Calibri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37565C-20E1-FA4E-A039-41B7B109729E}" type="datetimeFigureOut">
              <a:rPr lang="en-US" smtClean="0"/>
              <a:pPr/>
              <a:t>10/14/2015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DBFB23-46FF-484F-AA9F-7BB9B2B4578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F78ABE-807D-7042-ABF2-71D316539D84}" type="datetimeFigureOut">
              <a:rPr lang="en-US" smtClean="0"/>
              <a:pPr/>
              <a:t>10/14/2015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940B0B-3B8E-8C49-AFDC-F75DD8BF8D7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aka.ms/SDT" TargetMode="External"/><Relationship Id="rId2" Type="http://schemas.openxmlformats.org/officeDocument/2006/relationships/hyperlink" Target="http://winthropdc.com/GPPT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dyngpbeat.wordpress.com/" TargetMode="External"/><Relationship Id="rId2" Type="http://schemas.openxmlformats.org/officeDocument/2006/relationships/hyperlink" Target="http://www.winthropdc.com/blog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aka.ms/Dev4DynGP" TargetMode="External"/><Relationship Id="rId4" Type="http://schemas.openxmlformats.org/officeDocument/2006/relationships/hyperlink" Target="http://blogs.msdn.com/DevelopingForDynamicsGP/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mailto:Beat.Bucher@ultra-ft.com" TargetMode="External"/><Relationship Id="rId2" Type="http://schemas.openxmlformats.org/officeDocument/2006/relationships/hyperlink" Target="mailto:david@winthropdc.com" TargetMode="Externa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mailto:Beat.Bucher@ultra-ft.com" TargetMode="External"/><Relationship Id="rId2" Type="http://schemas.openxmlformats.org/officeDocument/2006/relationships/hyperlink" Target="mailto:david@winthropdc.com" TargetMode="External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gif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0464" y="1783068"/>
            <a:ext cx="7772400" cy="1102519"/>
          </a:xfrm>
        </p:spPr>
        <p:txBody>
          <a:bodyPr>
            <a:normAutofit fontScale="90000"/>
          </a:bodyPr>
          <a:lstStyle/>
          <a:p>
            <a:r>
              <a:rPr lang="en-AU" sz="3500" dirty="0"/>
              <a:t>Why is the Support Debugging </a:t>
            </a:r>
            <a:r>
              <a:rPr lang="en-AU" sz="3500" dirty="0" smtClean="0"/>
              <a:t>Tool / </a:t>
            </a:r>
            <a:br>
              <a:rPr lang="en-AU" sz="3500" dirty="0" smtClean="0"/>
            </a:br>
            <a:r>
              <a:rPr lang="en-AU" sz="3500" dirty="0" smtClean="0"/>
              <a:t>GP </a:t>
            </a:r>
            <a:r>
              <a:rPr lang="en-AU" sz="3500" dirty="0"/>
              <a:t>Power Tools so Amazing</a:t>
            </a:r>
            <a:endParaRPr lang="en-US" sz="35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5505" y="4060604"/>
            <a:ext cx="4329953" cy="995490"/>
          </a:xfrm>
        </p:spPr>
        <p:txBody>
          <a:bodyPr/>
          <a:lstStyle/>
          <a:p>
            <a:r>
              <a:rPr lang="en-US" sz="2200" dirty="0" smtClean="0"/>
              <a:t>David Musgrave MVP</a:t>
            </a:r>
            <a:br>
              <a:rPr lang="en-US" sz="2200" dirty="0" smtClean="0"/>
            </a:br>
            <a:r>
              <a:rPr lang="en-US" dirty="0" smtClean="0"/>
              <a:t>Managing Director, </a:t>
            </a:r>
            <a:br>
              <a:rPr lang="en-US" dirty="0" smtClean="0"/>
            </a:br>
            <a:r>
              <a:rPr lang="en-US" dirty="0" smtClean="0"/>
              <a:t>Winthrop Development Consultants</a:t>
            </a:r>
            <a:endParaRPr lang="en-US" sz="2200" dirty="0"/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4656664" y="4060604"/>
            <a:ext cx="4329953" cy="9954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Clr>
                <a:srgbClr val="FEC523"/>
              </a:buClr>
              <a:buSzPct val="80000"/>
              <a:buFont typeface="Wingdings" charset="2"/>
              <a:buNone/>
              <a:defRPr sz="2200" b="0" i="0" kern="1200">
                <a:solidFill>
                  <a:schemeClr val="bg1">
                    <a:lumMod val="65000"/>
                  </a:schemeClr>
                </a:solidFill>
                <a:latin typeface="Calibri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ClrTx/>
              <a:buSzPct val="60000"/>
              <a:buFont typeface="Arial"/>
              <a:buNone/>
              <a:defRPr sz="2000" b="0" i="0" kern="1200">
                <a:solidFill>
                  <a:schemeClr val="tx1">
                    <a:tint val="75000"/>
                  </a:schemeClr>
                </a:solidFill>
                <a:latin typeface="Calibri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1800" b="0" i="0" kern="1200">
                <a:solidFill>
                  <a:schemeClr val="tx1">
                    <a:tint val="75000"/>
                  </a:schemeClr>
                </a:solidFill>
                <a:latin typeface="Calibri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Calibri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Calibri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Béat Bucher MVP</a:t>
            </a:r>
            <a:br>
              <a:rPr lang="en-US" dirty="0" smtClean="0"/>
            </a:br>
            <a:r>
              <a:rPr lang="en-US" dirty="0" smtClean="0"/>
              <a:t>Business Analyst, Ultra Electronics Forensic Technology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04284" y="1200150"/>
            <a:ext cx="8739715" cy="3688747"/>
          </a:xfrm>
        </p:spPr>
        <p:txBody>
          <a:bodyPr>
            <a:normAutofit/>
          </a:bodyPr>
          <a:lstStyle/>
          <a:p>
            <a:pPr marL="300038" indent="-300038"/>
            <a:r>
              <a:rPr lang="en-US" dirty="0" smtClean="0"/>
              <a:t>Support Debugging Tool (SDT) initially </a:t>
            </a:r>
            <a:r>
              <a:rPr lang="en-US" dirty="0"/>
              <a:t>created in August 2006</a:t>
            </a:r>
          </a:p>
          <a:p>
            <a:pPr marL="300038" indent="-300038"/>
            <a:r>
              <a:rPr lang="en-US" dirty="0" smtClean="0"/>
              <a:t>Publically </a:t>
            </a:r>
            <a:r>
              <a:rPr lang="en-US" dirty="0"/>
              <a:t>released in September </a:t>
            </a:r>
            <a:r>
              <a:rPr lang="en-US" dirty="0" smtClean="0"/>
              <a:t>2008</a:t>
            </a:r>
          </a:p>
          <a:p>
            <a:pPr marL="300038" indent="-300038"/>
            <a:r>
              <a:rPr lang="en-US" dirty="0" smtClean="0"/>
              <a:t>Last release was Build 19 in September 2014 (Day before losing job)</a:t>
            </a:r>
            <a:endParaRPr lang="en-US" dirty="0"/>
          </a:p>
          <a:p>
            <a:pPr marL="300038" indent="-300038"/>
            <a:r>
              <a:rPr lang="en-US" dirty="0" smtClean="0"/>
              <a:t>Discontinued when David Musgrave left Microsoft in October 2014</a:t>
            </a:r>
          </a:p>
          <a:p>
            <a:pPr marL="300038" indent="-300038"/>
            <a:endParaRPr lang="en-US" dirty="0" smtClean="0"/>
          </a:p>
          <a:p>
            <a:pPr marL="300038" indent="-300038"/>
            <a:r>
              <a:rPr lang="en-US" dirty="0" smtClean="0"/>
              <a:t>Negotiations </a:t>
            </a:r>
            <a:r>
              <a:rPr lang="en-US" smtClean="0"/>
              <a:t>with Microsoft for </a:t>
            </a:r>
            <a:r>
              <a:rPr lang="en-US" dirty="0" smtClean="0"/>
              <a:t>exclusive rights finalized in March 2015</a:t>
            </a:r>
          </a:p>
          <a:p>
            <a:pPr marL="300038" indent="-300038"/>
            <a:r>
              <a:rPr lang="en-US" dirty="0" smtClean="0"/>
              <a:t>Renamed to Winthrop Development Consultants’ </a:t>
            </a:r>
            <a:r>
              <a:rPr lang="en-US" dirty="0"/>
              <a:t>GP Power Tools </a:t>
            </a:r>
            <a:r>
              <a:rPr lang="en-US" dirty="0" smtClean="0"/>
              <a:t>(GPPT)</a:t>
            </a:r>
          </a:p>
          <a:p>
            <a:pPr marL="300038" indent="-300038"/>
            <a:r>
              <a:rPr lang="en-US" dirty="0" smtClean="0"/>
              <a:t>Release </a:t>
            </a:r>
            <a:r>
              <a:rPr lang="en-US" dirty="0"/>
              <a:t>Build 20 for GP 2010, GP 2013 and GP </a:t>
            </a:r>
            <a:r>
              <a:rPr lang="en-US" dirty="0" smtClean="0"/>
              <a:t>2015 </a:t>
            </a:r>
            <a:r>
              <a:rPr lang="en-US" dirty="0"/>
              <a:t>in August </a:t>
            </a:r>
            <a:r>
              <a:rPr lang="en-US" dirty="0" smtClean="0"/>
              <a:t>2015</a:t>
            </a:r>
          </a:p>
          <a:p>
            <a:pPr marL="300038" indent="-300038"/>
            <a:r>
              <a:rPr lang="en-US" dirty="0"/>
              <a:t>Distributed and Supported </a:t>
            </a:r>
            <a:r>
              <a:rPr lang="en-US" dirty="0" smtClean="0"/>
              <a:t>worldwide by </a:t>
            </a:r>
            <a:r>
              <a:rPr lang="en-US" dirty="0"/>
              <a:t>Mekorma </a:t>
            </a:r>
          </a:p>
          <a:p>
            <a:pPr marL="300038" indent="-300038"/>
            <a:endParaRPr lang="en-US" sz="1350" dirty="0" smtClean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6C17D-3397-F346-B995-5003D7EC1FFC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History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672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GP Power Tools Modes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8929" y="1169808"/>
            <a:ext cx="3600450" cy="3716824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AU" b="1" dirty="0"/>
              <a:t>Standard </a:t>
            </a:r>
            <a:r>
              <a:rPr lang="en-AU" b="1" dirty="0" smtClean="0"/>
              <a:t>Mode (User) </a:t>
            </a:r>
            <a:r>
              <a:rPr lang="en-AU" b="1" dirty="0"/>
              <a:t>Features</a:t>
            </a:r>
          </a:p>
          <a:p>
            <a:pPr marL="300038" indent="-300038"/>
            <a:r>
              <a:rPr lang="en-US" dirty="0"/>
              <a:t>Manual Logging Mode</a:t>
            </a:r>
          </a:p>
          <a:p>
            <a:pPr marL="300038" indent="-300038"/>
            <a:r>
              <a:rPr lang="en-US" smtClean="0"/>
              <a:t>Dex.ini </a:t>
            </a:r>
            <a:r>
              <a:rPr lang="en-US" dirty="0"/>
              <a:t>Settings (4 tabs)</a:t>
            </a:r>
          </a:p>
          <a:p>
            <a:pPr marL="300038" indent="-300038"/>
            <a:r>
              <a:rPr lang="en-US" dirty="0"/>
              <a:t>Resource Information</a:t>
            </a:r>
          </a:p>
          <a:p>
            <a:pPr marL="300038" indent="-300038"/>
            <a:r>
              <a:rPr lang="en-US" dirty="0"/>
              <a:t>Security Profiler</a:t>
            </a:r>
          </a:p>
          <a:p>
            <a:pPr marL="300038" indent="-300038"/>
            <a:r>
              <a:rPr lang="en-US" dirty="0"/>
              <a:t>Security </a:t>
            </a:r>
            <a:r>
              <a:rPr lang="en-US" dirty="0" smtClean="0"/>
              <a:t>Information</a:t>
            </a:r>
          </a:p>
          <a:p>
            <a:pPr marL="300038" indent="-300038"/>
            <a:r>
              <a:rPr lang="en-US" dirty="0" smtClean="0"/>
              <a:t>Security Log *</a:t>
            </a:r>
          </a:p>
          <a:p>
            <a:pPr marL="300038" indent="-300038"/>
            <a:r>
              <a:rPr lang="en-US" dirty="0" smtClean="0"/>
              <a:t>Runtime Executer *</a:t>
            </a:r>
          </a:p>
          <a:p>
            <a:pPr marL="300038" indent="-300038"/>
            <a:r>
              <a:rPr lang="en-US" dirty="0" smtClean="0"/>
              <a:t>SQL Executer *</a:t>
            </a:r>
          </a:p>
          <a:p>
            <a:pPr marL="300038" indent="-300038"/>
            <a:r>
              <a:rPr lang="en-US" dirty="0" err="1" smtClean="0"/>
              <a:t>.Net</a:t>
            </a:r>
            <a:r>
              <a:rPr lang="en-US" dirty="0" smtClean="0"/>
              <a:t> Executer *</a:t>
            </a:r>
            <a:endParaRPr lang="en-US" dirty="0"/>
          </a:p>
          <a:p>
            <a:pPr marL="300038" indent="-300038"/>
            <a:r>
              <a:rPr lang="en-US" dirty="0"/>
              <a:t>Configuration Export/Import</a:t>
            </a:r>
          </a:p>
          <a:p>
            <a:pPr marL="300038" indent="-300038"/>
            <a:r>
              <a:rPr lang="en-US" dirty="0"/>
              <a:t>Screenshot</a:t>
            </a:r>
          </a:p>
          <a:p>
            <a:pPr marL="300038" indent="-300038"/>
            <a:r>
              <a:rPr lang="en-US" dirty="0"/>
              <a:t>Send Email</a:t>
            </a:r>
          </a:p>
          <a:p>
            <a:endParaRPr lang="en-AU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63679" y="1169808"/>
            <a:ext cx="4323121" cy="3716823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AU" b="1" dirty="0"/>
              <a:t>Advanced Mode </a:t>
            </a:r>
            <a:r>
              <a:rPr lang="en-AU" b="1" dirty="0" smtClean="0"/>
              <a:t>(Administrator) Features</a:t>
            </a:r>
          </a:p>
          <a:p>
            <a:r>
              <a:rPr lang="en-AU" dirty="0"/>
              <a:t>Automatic Debugger Mode Setup</a:t>
            </a:r>
          </a:p>
          <a:p>
            <a:r>
              <a:rPr lang="en-AU" dirty="0"/>
              <a:t>Dictionary Control</a:t>
            </a:r>
          </a:p>
          <a:p>
            <a:r>
              <a:rPr lang="en-AU" dirty="0"/>
              <a:t>XML Table Export</a:t>
            </a:r>
          </a:p>
          <a:p>
            <a:r>
              <a:rPr lang="en-AU" dirty="0"/>
              <a:t>XML Table Import</a:t>
            </a:r>
          </a:p>
          <a:p>
            <a:r>
              <a:rPr lang="en-AU" dirty="0"/>
              <a:t>Runtime </a:t>
            </a:r>
            <a:r>
              <a:rPr lang="en-AU" dirty="0" smtClean="0"/>
              <a:t>Execute Setup</a:t>
            </a:r>
            <a:endParaRPr lang="en-AU" dirty="0"/>
          </a:p>
          <a:p>
            <a:r>
              <a:rPr lang="en-AU" dirty="0"/>
              <a:t>SQL </a:t>
            </a:r>
            <a:r>
              <a:rPr lang="en-AU" dirty="0" smtClean="0"/>
              <a:t>Execute Setup</a:t>
            </a:r>
          </a:p>
          <a:p>
            <a:r>
              <a:rPr lang="en-AU" dirty="0" err="1" smtClean="0"/>
              <a:t>.Net</a:t>
            </a:r>
            <a:r>
              <a:rPr lang="en-AU" dirty="0" smtClean="0"/>
              <a:t> Execute Setup *</a:t>
            </a:r>
            <a:endParaRPr lang="en-AU" dirty="0"/>
          </a:p>
          <a:p>
            <a:r>
              <a:rPr lang="en-AU" dirty="0"/>
              <a:t>Configuration Maintenance</a:t>
            </a:r>
          </a:p>
          <a:p>
            <a:r>
              <a:rPr lang="en-AU" dirty="0"/>
              <a:t>Administrator Settings (4 tabs</a:t>
            </a:r>
            <a:r>
              <a:rPr lang="en-AU" dirty="0" smtClean="0"/>
              <a:t>)</a:t>
            </a:r>
          </a:p>
          <a:p>
            <a:r>
              <a:rPr lang="en-AU" dirty="0" smtClean="0"/>
              <a:t>Administrator Password Setup *</a:t>
            </a:r>
            <a:endParaRPr lang="en-AU" dirty="0"/>
          </a:p>
          <a:p>
            <a:r>
              <a:rPr lang="en-AU" dirty="0"/>
              <a:t>Dex.ini </a:t>
            </a:r>
            <a:r>
              <a:rPr lang="en-AU" dirty="0" smtClean="0"/>
              <a:t>Configuration</a:t>
            </a:r>
          </a:p>
          <a:p>
            <a:r>
              <a:rPr lang="en-AU" dirty="0" smtClean="0"/>
              <a:t>Database Validation *</a:t>
            </a:r>
          </a:p>
          <a:p>
            <a:r>
              <a:rPr lang="en-AU" dirty="0" smtClean="0"/>
              <a:t>Setup Backup and Restore *</a:t>
            </a:r>
            <a:endParaRPr lang="en-AU" dirty="0"/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697713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04285" y="1200150"/>
            <a:ext cx="8229600" cy="3688747"/>
          </a:xfrm>
        </p:spPr>
        <p:txBody>
          <a:bodyPr/>
          <a:lstStyle/>
          <a:p>
            <a:r>
              <a:rPr lang="en-US" dirty="0"/>
              <a:t>Installed on all workstations </a:t>
            </a:r>
            <a:r>
              <a:rPr lang="en-US" dirty="0" smtClean="0"/>
              <a:t>using installer (silent install available)</a:t>
            </a:r>
          </a:p>
          <a:p>
            <a:r>
              <a:rPr lang="en-US" dirty="0" smtClean="0"/>
              <a:t>Data is now stored in SQL tables (more secure and simpler)</a:t>
            </a:r>
            <a:endParaRPr lang="en-US" dirty="0"/>
          </a:p>
          <a:p>
            <a:r>
              <a:rPr lang="en-US" dirty="0" smtClean="0"/>
              <a:t>Still use a single shared location to store log files and exports</a:t>
            </a:r>
            <a:endParaRPr lang="en-US" dirty="0"/>
          </a:p>
          <a:p>
            <a:r>
              <a:rPr lang="en-US" dirty="0" smtClean="0"/>
              <a:t>Shared location </a:t>
            </a:r>
            <a:r>
              <a:rPr lang="en-US" dirty="0"/>
              <a:t>controlled by using Administrator </a:t>
            </a:r>
            <a:r>
              <a:rPr lang="en-US" dirty="0" smtClean="0"/>
              <a:t>settings</a:t>
            </a:r>
          </a:p>
          <a:p>
            <a:r>
              <a:rPr lang="en-US" dirty="0" smtClean="0"/>
              <a:t>Security </a:t>
            </a:r>
            <a:r>
              <a:rPr lang="en-US" dirty="0"/>
              <a:t>settings to allow all users to access Standard Mode</a:t>
            </a:r>
          </a:p>
          <a:p>
            <a:r>
              <a:rPr lang="en-US" dirty="0"/>
              <a:t>Security settings to allow administrators to access Advanced Mode</a:t>
            </a:r>
          </a:p>
          <a:p>
            <a:r>
              <a:rPr lang="en-US" dirty="0"/>
              <a:t>Set up and enable SQL Profile Tracing functionality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6C17D-3397-F346-B995-5003D7EC1FFC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Recommended Configuration</a:t>
            </a:r>
          </a:p>
        </p:txBody>
      </p:sp>
    </p:spTree>
    <p:extLst>
      <p:ext uri="{BB962C8B-B14F-4D97-AF65-F5344CB8AC3E}">
        <p14:creationId xmlns:p14="http://schemas.microsoft.com/office/powerpoint/2010/main" val="1613902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04284" y="1200150"/>
            <a:ext cx="8739715" cy="3688747"/>
          </a:xfrm>
        </p:spPr>
        <p:txBody>
          <a:bodyPr>
            <a:normAutofit/>
          </a:bodyPr>
          <a:lstStyle/>
          <a:p>
            <a:r>
              <a:rPr lang="en-US" dirty="0"/>
              <a:t>The Support Debugging Tool </a:t>
            </a:r>
            <a:r>
              <a:rPr lang="en-US" dirty="0" smtClean="0"/>
              <a:t>(SDT) is unsupported and discontinued</a:t>
            </a:r>
          </a:p>
          <a:p>
            <a:r>
              <a:rPr lang="en-US" dirty="0" smtClean="0"/>
              <a:t>Unsupported SDT builds for v8, v9 and v10 are available for download</a:t>
            </a:r>
          </a:p>
          <a:p>
            <a:endParaRPr lang="en-US" dirty="0" smtClean="0"/>
          </a:p>
          <a:p>
            <a:r>
              <a:rPr lang="en-US" dirty="0" smtClean="0"/>
              <a:t>GP Power Tools builds available for GP 2010, GP 2013 and GP 2015</a:t>
            </a:r>
            <a:endParaRPr lang="en-US" sz="675" dirty="0"/>
          </a:p>
          <a:p>
            <a:r>
              <a:rPr lang="en-US" dirty="0" smtClean="0"/>
              <a:t>Purchase annual subscription for special introductory price of US$365</a:t>
            </a:r>
          </a:p>
          <a:p>
            <a:r>
              <a:rPr lang="en-US" dirty="0" smtClean="0"/>
              <a:t>A “dollar a day” for peace of mind, even get a day for free every 4 years</a:t>
            </a:r>
          </a:p>
          <a:p>
            <a:r>
              <a:rPr lang="en-US" dirty="0" smtClean="0"/>
              <a:t>GP Power Tools is distributed and supported worldwide by Mekorma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6C17D-3397-F346-B995-5003D7EC1FFC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GP Power Tools Availability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1112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04284" y="1200150"/>
            <a:ext cx="8739715" cy="3688747"/>
          </a:xfrm>
        </p:spPr>
        <p:txBody>
          <a:bodyPr/>
          <a:lstStyle/>
          <a:p>
            <a:r>
              <a:rPr lang="en-US" dirty="0" smtClean="0"/>
              <a:t>Product contains features that can be used by</a:t>
            </a:r>
          </a:p>
          <a:p>
            <a:pPr lvl="1"/>
            <a:r>
              <a:rPr lang="en-US" dirty="0" smtClean="0"/>
              <a:t>Customers: End Users, System and Database Administrators</a:t>
            </a:r>
          </a:p>
          <a:p>
            <a:pPr lvl="1"/>
            <a:r>
              <a:rPr lang="en-US" dirty="0" smtClean="0"/>
              <a:t>Partners: Implementers, Consultants and Developers</a:t>
            </a:r>
          </a:p>
          <a:p>
            <a:endParaRPr lang="en-US" dirty="0" smtClean="0"/>
          </a:p>
          <a:p>
            <a:r>
              <a:rPr lang="en-US" dirty="0" smtClean="0"/>
              <a:t>We will highlight features new to GP Power Tools</a:t>
            </a:r>
          </a:p>
          <a:p>
            <a:endParaRPr lang="en-US" dirty="0" smtClean="0"/>
          </a:p>
          <a:p>
            <a:r>
              <a:rPr lang="en-US" dirty="0" smtClean="0"/>
              <a:t>Tweet </a:t>
            </a:r>
            <a:r>
              <a:rPr lang="en-US" dirty="0"/>
              <a:t>using #GPPT #MSDYNGP #</a:t>
            </a:r>
            <a:r>
              <a:rPr lang="en-US" dirty="0" err="1" smtClean="0"/>
              <a:t>GPUGSummit</a:t>
            </a:r>
            <a:r>
              <a:rPr lang="en-US" dirty="0" smtClean="0"/>
              <a:t> </a:t>
            </a:r>
            <a:r>
              <a:rPr lang="en-US" smtClean="0"/>
              <a:t>#INreno15</a:t>
            </a:r>
            <a:endParaRPr lang="en-US" sz="675" dirty="0"/>
          </a:p>
          <a:p>
            <a:r>
              <a:rPr lang="en-US" dirty="0"/>
              <a:t>Clap, cheer, whistle, stomp your feet and answer “Yes it can!”</a:t>
            </a:r>
            <a:endParaRPr lang="en-AU" dirty="0"/>
          </a:p>
          <a:p>
            <a:endParaRPr lang="en-US" dirty="0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6C17D-3397-F346-B995-5003D7EC1FFC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GP Power Tools Demonstration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2453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DemonStration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4470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931" y="1314623"/>
            <a:ext cx="4033911" cy="3079561"/>
          </a:xfrm>
        </p:spPr>
        <p:txBody>
          <a:bodyPr/>
          <a:lstStyle/>
          <a:p>
            <a:r>
              <a:rPr lang="en-US" dirty="0" smtClean="0"/>
              <a:t>We made it</a:t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Links</a:t>
            </a:r>
            <a:br>
              <a:rPr lang="en-US" dirty="0" smtClean="0"/>
            </a:br>
            <a:r>
              <a:rPr lang="en-US" dirty="0" smtClean="0"/>
              <a:t>Q &amp; A</a:t>
            </a:r>
            <a:endParaRPr lang="en-US" dirty="0"/>
          </a:p>
        </p:txBody>
      </p:sp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91" r="1729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14739152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04285" y="1200150"/>
            <a:ext cx="8229600" cy="368874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dirty="0"/>
              <a:t>GP Power Tools Portal</a:t>
            </a:r>
          </a:p>
          <a:p>
            <a:pPr marL="342900" lvl="1" indent="0">
              <a:buNone/>
            </a:pPr>
            <a:r>
              <a:rPr lang="en-US" sz="2600" dirty="0">
                <a:hlinkClick r:id="rId2"/>
              </a:rPr>
              <a:t>http://WinthropDC.com/GPPT</a:t>
            </a:r>
            <a:r>
              <a:rPr lang="en-US" sz="2600" dirty="0"/>
              <a:t>  </a:t>
            </a:r>
          </a:p>
          <a:p>
            <a:pPr marL="0" indent="0">
              <a:buNone/>
            </a:pPr>
            <a:endParaRPr lang="en-US" sz="3600" dirty="0" smtClean="0"/>
          </a:p>
          <a:p>
            <a:pPr marL="0" indent="0">
              <a:buNone/>
            </a:pPr>
            <a:r>
              <a:rPr lang="en-US" sz="3600" dirty="0" smtClean="0"/>
              <a:t>Support Debugging Tool Portal (Retired)</a:t>
            </a:r>
            <a:endParaRPr lang="en-US" sz="3600" dirty="0"/>
          </a:p>
          <a:p>
            <a:pPr marL="342900" lvl="1" indent="0">
              <a:buNone/>
            </a:pPr>
            <a:r>
              <a:rPr lang="en-US" sz="2600" dirty="0">
                <a:hlinkClick r:id="rId3"/>
              </a:rPr>
              <a:t>http</a:t>
            </a:r>
            <a:r>
              <a:rPr lang="en-US" sz="2600" dirty="0" smtClean="0">
                <a:hlinkClick r:id="rId3"/>
              </a:rPr>
              <a:t>://aka.ms/SDT</a:t>
            </a:r>
            <a:r>
              <a:rPr lang="en-US" sz="2600" dirty="0" smtClean="0"/>
              <a:t> </a:t>
            </a:r>
            <a:endParaRPr lang="en-US" sz="2400" dirty="0" smtClean="0"/>
          </a:p>
          <a:p>
            <a:pPr marL="0" indent="0">
              <a:buNone/>
            </a:pPr>
            <a:endParaRPr lang="en-US" sz="36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6C17D-3397-F346-B995-5003D7EC1FFC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Portal Links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6098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04285" y="1200150"/>
            <a:ext cx="8229600" cy="3688747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sz="3600" dirty="0"/>
              <a:t>David Musgrave’s Winthrop Development Consultants Blog</a:t>
            </a:r>
          </a:p>
          <a:p>
            <a:pPr marL="342900" lvl="1" indent="0">
              <a:buNone/>
            </a:pPr>
            <a:r>
              <a:rPr lang="en-US" sz="2600" dirty="0">
                <a:hlinkClick r:id="rId2"/>
              </a:rPr>
              <a:t>http://www.winthropdc.com/blog</a:t>
            </a:r>
            <a:r>
              <a:rPr lang="en-US" sz="2600" dirty="0"/>
              <a:t> </a:t>
            </a:r>
          </a:p>
          <a:p>
            <a:pPr marL="0" indent="0">
              <a:buNone/>
            </a:pPr>
            <a:endParaRPr lang="en-US" sz="3600" dirty="0"/>
          </a:p>
          <a:p>
            <a:pPr marL="0" indent="0">
              <a:buNone/>
            </a:pPr>
            <a:r>
              <a:rPr lang="en-US" sz="3600" dirty="0"/>
              <a:t>The </a:t>
            </a:r>
            <a:r>
              <a:rPr lang="en-US" sz="3600" dirty="0" smtClean="0"/>
              <a:t>Dynamics </a:t>
            </a:r>
            <a:r>
              <a:rPr lang="en-US" sz="3600" dirty="0"/>
              <a:t>GP </a:t>
            </a:r>
            <a:r>
              <a:rPr lang="en-US" sz="3600" dirty="0" smtClean="0"/>
              <a:t>Geek blog </a:t>
            </a:r>
            <a:r>
              <a:rPr lang="en-US" sz="3600" dirty="0"/>
              <a:t>(by </a:t>
            </a:r>
            <a:r>
              <a:rPr lang="en-US" sz="3600" dirty="0" smtClean="0"/>
              <a:t>Béat Bucher)</a:t>
            </a:r>
          </a:p>
          <a:p>
            <a:pPr marL="342900" lvl="1" indent="0">
              <a:buNone/>
            </a:pPr>
            <a:r>
              <a:rPr lang="en-US" sz="2600" dirty="0">
                <a:hlinkClick r:id="rId3"/>
              </a:rPr>
              <a:t>http://dyngpbeat.wordpress.com</a:t>
            </a:r>
            <a:r>
              <a:rPr lang="en-US" sz="2600" dirty="0" smtClean="0">
                <a:hlinkClick r:id="rId3"/>
              </a:rPr>
              <a:t>/</a:t>
            </a:r>
            <a:r>
              <a:rPr lang="en-US" sz="2600" dirty="0" smtClean="0"/>
              <a:t> </a:t>
            </a:r>
          </a:p>
          <a:p>
            <a:pPr marL="0" indent="0">
              <a:buNone/>
            </a:pPr>
            <a:endParaRPr lang="en-US" sz="2400" dirty="0" smtClean="0"/>
          </a:p>
          <a:p>
            <a:pPr marL="0" indent="0">
              <a:buNone/>
            </a:pPr>
            <a:r>
              <a:rPr lang="en-US" sz="3600" dirty="0" smtClean="0"/>
              <a:t>Developing </a:t>
            </a:r>
            <a:r>
              <a:rPr lang="en-US" sz="3600" dirty="0"/>
              <a:t>for Microsoft Dynamics GP Blog – retired</a:t>
            </a:r>
            <a:br>
              <a:rPr lang="en-US" sz="3600" dirty="0"/>
            </a:br>
            <a:r>
              <a:rPr lang="en-US" sz="3600" dirty="0"/>
              <a:t>(by David Musgrave &amp; the Developer Support Team)</a:t>
            </a:r>
          </a:p>
          <a:p>
            <a:pPr marL="342900" lvl="1" indent="0">
              <a:buNone/>
            </a:pPr>
            <a:r>
              <a:rPr lang="en-US" sz="2600" dirty="0">
                <a:hlinkClick r:id="rId4"/>
              </a:rPr>
              <a:t>http://blogs.msdn.com/DevelopingForDynamicsGP/</a:t>
            </a:r>
            <a:r>
              <a:rPr lang="en-US" sz="2600" dirty="0"/>
              <a:t> or </a:t>
            </a:r>
            <a:r>
              <a:rPr lang="en-US" sz="2600" dirty="0">
                <a:hlinkClick r:id="rId5"/>
              </a:rPr>
              <a:t>http://aka.ms/Dev4DynGP</a:t>
            </a:r>
            <a:r>
              <a:rPr lang="en-US" sz="2600" dirty="0"/>
              <a:t> </a:t>
            </a:r>
          </a:p>
          <a:p>
            <a:pPr marL="0" indent="0">
              <a:buNone/>
            </a:pPr>
            <a:endParaRPr lang="en-US" sz="36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6C17D-3397-F346-B995-5003D7EC1FFC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Links</a:t>
            </a:r>
          </a:p>
        </p:txBody>
      </p:sp>
    </p:spTree>
    <p:extLst>
      <p:ext uri="{BB962C8B-B14F-4D97-AF65-F5344CB8AC3E}">
        <p14:creationId xmlns:p14="http://schemas.microsoft.com/office/powerpoint/2010/main" val="4255478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0" y="399863"/>
            <a:ext cx="5322521" cy="4165371"/>
          </a:xfrm>
        </p:spPr>
        <p:txBody>
          <a:bodyPr/>
          <a:lstStyle/>
          <a:p>
            <a:r>
              <a:rPr lang="en-US" sz="2941" dirty="0"/>
              <a:t>Contact Presenters</a:t>
            </a:r>
            <a:br>
              <a:rPr lang="en-US" sz="2941" dirty="0"/>
            </a:br>
            <a:r>
              <a:rPr lang="en-US" sz="2941" dirty="0"/>
              <a:t/>
            </a:r>
            <a:br>
              <a:rPr lang="en-US" sz="2941" dirty="0"/>
            </a:br>
            <a:r>
              <a:rPr lang="en-US" sz="2941" cap="none" dirty="0"/>
              <a:t>David Musgrave</a:t>
            </a:r>
            <a:br>
              <a:rPr lang="en-US" sz="2941" cap="none" dirty="0"/>
            </a:br>
            <a:r>
              <a:rPr lang="en-US" sz="2941" cap="none" dirty="0">
                <a:hlinkClick r:id="rId2"/>
              </a:rPr>
              <a:t>david@winthropdc.com</a:t>
            </a:r>
            <a:r>
              <a:rPr lang="en-US" sz="2941" cap="none" dirty="0"/>
              <a:t/>
            </a:r>
            <a:br>
              <a:rPr lang="en-US" sz="2941" cap="none" dirty="0"/>
            </a:br>
            <a:r>
              <a:rPr lang="en-US" sz="2941" cap="none" dirty="0"/>
              <a:t>@</a:t>
            </a:r>
            <a:r>
              <a:rPr lang="en-US" sz="2941" cap="none" dirty="0" err="1"/>
              <a:t>winthropdc</a:t>
            </a:r>
            <a:r>
              <a:rPr lang="en-US" sz="2941" cap="none" dirty="0"/>
              <a:t/>
            </a:r>
            <a:br>
              <a:rPr lang="en-US" sz="2941" cap="none" dirty="0"/>
            </a:br>
            <a:r>
              <a:rPr lang="en-US" sz="2941" cap="none" dirty="0"/>
              <a:t/>
            </a:r>
            <a:br>
              <a:rPr lang="en-US" sz="2941" cap="none" dirty="0"/>
            </a:br>
            <a:r>
              <a:rPr lang="en-US" sz="2941" cap="none" dirty="0" smtClean="0"/>
              <a:t>Béat Bucher</a:t>
            </a:r>
            <a:r>
              <a:rPr lang="en-US" sz="2941" cap="none"/>
              <a:t/>
            </a:r>
            <a:br>
              <a:rPr lang="en-US" sz="2941" cap="none"/>
            </a:br>
            <a:r>
              <a:rPr lang="en-US" sz="2941" cap="none" smtClean="0">
                <a:hlinkClick r:id="rId3"/>
              </a:rPr>
              <a:t>Beat.Bucher@ultra-ft.com</a:t>
            </a:r>
            <a:r>
              <a:rPr lang="en-US" sz="2941" cap="none" smtClean="0"/>
              <a:t>  </a:t>
            </a:r>
            <a:r>
              <a:rPr lang="en-US" sz="2941" cap="none" dirty="0"/>
              <a:t/>
            </a:r>
            <a:br>
              <a:rPr lang="en-US" sz="2941" cap="none" dirty="0"/>
            </a:br>
            <a:r>
              <a:rPr lang="en-US" sz="2941" cap="none" dirty="0"/>
              <a:t>@</a:t>
            </a:r>
            <a:r>
              <a:rPr lang="en-US" sz="2941" cap="none" dirty="0" err="1"/>
              <a:t>GP_Beat</a:t>
            </a:r>
            <a:r>
              <a:rPr lang="en-US" sz="2941" cap="none" dirty="0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278863034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Introductions</a:t>
            </a:r>
          </a:p>
          <a:p>
            <a:endParaRPr lang="en-US" dirty="0"/>
          </a:p>
          <a:p>
            <a:r>
              <a:rPr lang="en-US" dirty="0" smtClean="0"/>
              <a:t>Overview of Support Debugging Tool / GP Power Tools</a:t>
            </a:r>
            <a:endParaRPr lang="en-US" dirty="0"/>
          </a:p>
          <a:p>
            <a:endParaRPr lang="en-US" dirty="0"/>
          </a:p>
          <a:p>
            <a:r>
              <a:rPr lang="en-US" dirty="0" smtClean="0"/>
              <a:t>Demonstration</a:t>
            </a:r>
            <a:endParaRPr lang="en-US" dirty="0"/>
          </a:p>
          <a:p>
            <a:endParaRPr lang="en-US" dirty="0"/>
          </a:p>
          <a:p>
            <a:r>
              <a:rPr lang="en-US" dirty="0"/>
              <a:t>Q &amp; A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6C17D-3397-F346-B995-5003D7EC1FFC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</p:spTree>
    <p:extLst>
      <p:ext uri="{BB962C8B-B14F-4D97-AF65-F5344CB8AC3E}">
        <p14:creationId xmlns:p14="http://schemas.microsoft.com/office/powerpoint/2010/main" val="3934488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3"/>
          <p:cNvSpPr txBox="1">
            <a:spLocks/>
          </p:cNvSpPr>
          <p:nvPr/>
        </p:nvSpPr>
        <p:spPr>
          <a:xfrm>
            <a:off x="457200" y="167495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000" cap="all" dirty="0" smtClean="0">
                <a:latin typeface="Calibri"/>
                <a:ea typeface="+mj-ea"/>
                <a:cs typeface="Calibri"/>
              </a:rPr>
              <a:t>Questions?</a:t>
            </a:r>
            <a:endParaRPr kumimoji="0" lang="en-US" sz="3000" b="0" i="0" u="none" strike="noStrike" kern="1200" cap="all" spc="0" normalizeH="0" baseline="0" noProof="0" dirty="0">
              <a:ln>
                <a:noFill/>
              </a:ln>
              <a:effectLst/>
              <a:uLnTx/>
              <a:uFillTx/>
              <a:latin typeface="Calibri"/>
              <a:ea typeface="+mj-ea"/>
              <a:cs typeface="Calibri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60164" y="4345700"/>
            <a:ext cx="67194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Contact:  </a:t>
            </a:r>
            <a:r>
              <a:rPr lang="en-US" dirty="0" smtClean="0">
                <a:hlinkClick r:id="rId2"/>
              </a:rPr>
              <a:t>david@winthropdc.com</a:t>
            </a:r>
            <a:r>
              <a:rPr lang="en-US" dirty="0"/>
              <a:t> &amp; </a:t>
            </a:r>
            <a:r>
              <a:rPr lang="en-US" dirty="0" smtClean="0">
                <a:hlinkClick r:id="rId3"/>
              </a:rPr>
              <a:t>Beat.Bucher@ultra-ft.com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6559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04285" y="1200150"/>
            <a:ext cx="8229600" cy="3688747"/>
          </a:xfrm>
        </p:spPr>
        <p:txBody>
          <a:bodyPr/>
          <a:lstStyle/>
          <a:p>
            <a:r>
              <a:rPr lang="en-US" dirty="0" smtClean="0"/>
              <a:t>Main </a:t>
            </a:r>
            <a:r>
              <a:rPr lang="en-US" dirty="0" smtClean="0">
                <a:solidFill>
                  <a:srgbClr val="29384C"/>
                </a:solidFill>
              </a:rPr>
              <a:t>Topic</a:t>
            </a:r>
            <a:r>
              <a:rPr lang="en-US" dirty="0" smtClean="0"/>
              <a:t> 1: Size 22pt</a:t>
            </a:r>
          </a:p>
          <a:p>
            <a:pPr lvl="1"/>
            <a:r>
              <a:rPr lang="en-US" dirty="0" smtClean="0"/>
              <a:t>Subtopic: Size 20 pt</a:t>
            </a:r>
          </a:p>
          <a:p>
            <a:r>
              <a:rPr lang="en-US" dirty="0" smtClean="0"/>
              <a:t>Main Topic 2: Size 22pt</a:t>
            </a:r>
          </a:p>
          <a:p>
            <a:pPr lvl="1"/>
            <a:r>
              <a:rPr lang="en-US" dirty="0" smtClean="0"/>
              <a:t>Subtopic: Size 20 pt</a:t>
            </a:r>
          </a:p>
          <a:p>
            <a:r>
              <a:rPr lang="en-US" dirty="0" smtClean="0"/>
              <a:t>Main Topic 3: Size 22pt</a:t>
            </a:r>
          </a:p>
          <a:p>
            <a:pPr lvl="1"/>
            <a:r>
              <a:rPr lang="en-US" dirty="0" smtClean="0"/>
              <a:t>Subtopic: Size 20 pt</a:t>
            </a:r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6C17D-3397-F346-B995-5003D7EC1FFC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HEADer TExt: Size 30pt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9890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Section title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3"/>
          <p:cNvSpPr txBox="1">
            <a:spLocks/>
          </p:cNvSpPr>
          <p:nvPr/>
        </p:nvSpPr>
        <p:spPr>
          <a:xfrm>
            <a:off x="457200" y="167495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000" cap="all" dirty="0" smtClean="0">
                <a:latin typeface="Calibri"/>
                <a:ea typeface="+mj-ea"/>
                <a:cs typeface="Calibri"/>
              </a:rPr>
              <a:t>Questions?</a:t>
            </a:r>
            <a:endParaRPr kumimoji="0" lang="en-US" sz="3000" b="0" i="0" u="none" strike="noStrike" kern="1200" cap="all" spc="0" normalizeH="0" baseline="0" noProof="0" dirty="0">
              <a:ln>
                <a:noFill/>
              </a:ln>
              <a:effectLst/>
              <a:uLnTx/>
              <a:uFillTx/>
              <a:latin typeface="Calibri"/>
              <a:ea typeface="+mj-ea"/>
              <a:cs typeface="Calibri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938408" y="4345700"/>
            <a:ext cx="45411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Contact:  xxxx@xxxx.com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AU" dirty="0"/>
              <a:t>Managing Director of Winthrop Development </a:t>
            </a:r>
            <a:r>
              <a:rPr lang="en-AU" dirty="0" smtClean="0"/>
              <a:t>Consultants</a:t>
            </a:r>
            <a:endParaRPr lang="en-AU" dirty="0"/>
          </a:p>
          <a:p>
            <a:pPr>
              <a:lnSpc>
                <a:spcPct val="150000"/>
              </a:lnSpc>
            </a:pPr>
            <a:r>
              <a:rPr lang="en-AU" dirty="0" smtClean="0"/>
              <a:t>Microsoft Dynamics GP Most </a:t>
            </a:r>
            <a:r>
              <a:rPr lang="en-AU" dirty="0"/>
              <a:t>Valuable Professional (MVP</a:t>
            </a:r>
            <a:r>
              <a:rPr lang="en-AU" dirty="0" smtClean="0"/>
              <a:t>)</a:t>
            </a:r>
          </a:p>
          <a:p>
            <a:pPr>
              <a:lnSpc>
                <a:spcPct val="150000"/>
              </a:lnSpc>
            </a:pPr>
            <a:r>
              <a:rPr lang="en-AU" dirty="0"/>
              <a:t>Worked with Microsoft for 13 and a half years</a:t>
            </a:r>
          </a:p>
          <a:p>
            <a:pPr>
              <a:lnSpc>
                <a:spcPct val="150000"/>
              </a:lnSpc>
            </a:pPr>
            <a:r>
              <a:rPr lang="en-AU" dirty="0" smtClean="0"/>
              <a:t>Lives </a:t>
            </a:r>
            <a:r>
              <a:rPr lang="en-AU" dirty="0"/>
              <a:t>in Winthrop, a suburb in the city of </a:t>
            </a:r>
            <a:r>
              <a:rPr lang="en-AU" dirty="0" smtClean="0"/>
              <a:t>Perth</a:t>
            </a:r>
            <a:endParaRPr lang="en-AU" dirty="0"/>
          </a:p>
          <a:p>
            <a:pPr>
              <a:lnSpc>
                <a:spcPct val="150000"/>
              </a:lnSpc>
            </a:pPr>
            <a:r>
              <a:rPr lang="en-AU" dirty="0" smtClean="0"/>
              <a:t>Where </a:t>
            </a:r>
            <a:r>
              <a:rPr lang="en-AU" dirty="0"/>
              <a:t>is Perth, Western Australia?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6C17D-3397-F346-B995-5003D7EC1FFC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David Musgrave</a:t>
            </a:r>
            <a:endParaRPr lang="en-US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8129" y="-12700"/>
            <a:ext cx="2828571" cy="9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7816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37859" y="797299"/>
            <a:ext cx="8629623" cy="27699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89430" y="737265"/>
            <a:ext cx="8360574" cy="1479960"/>
          </a:xfrm>
          <a:prstGeom prst="rect">
            <a:avLst/>
          </a:prstGeom>
        </p:spPr>
        <p:txBody>
          <a:bodyPr vert="horz" lIns="68570" tIns="34285" rIns="68570" bIns="34285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100"/>
          </a:p>
          <a:p>
            <a:endParaRPr lang="en-US" sz="2100" dirty="0"/>
          </a:p>
        </p:txBody>
      </p:sp>
      <p:sp>
        <p:nvSpPr>
          <p:cNvPr id="6" name="TextBox 5"/>
          <p:cNvSpPr txBox="1"/>
          <p:nvPr/>
        </p:nvSpPr>
        <p:spPr>
          <a:xfrm>
            <a:off x="6035765" y="714648"/>
            <a:ext cx="2907945" cy="278807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460375" indent="-460375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2"/>
              </a:buBlip>
              <a:defRPr sz="3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</a:defRPr>
            </a:lvl1pPr>
            <a:lvl2pPr marL="855663" indent="-395288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3"/>
              </a:buBlip>
              <a:defRPr sz="28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</a:defRPr>
            </a:lvl2pPr>
            <a:lvl3pPr marL="1258888" indent="-403225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3"/>
              </a:buBlip>
              <a:defRPr sz="24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</a:defRPr>
            </a:lvl3pPr>
            <a:lvl4pPr marL="1604963" indent="-346075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3"/>
              </a:buBlip>
              <a:defRPr sz="20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</a:defRPr>
            </a:lvl4pPr>
            <a:lvl5pPr marL="1941513" indent="-336550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3"/>
              </a:buBlip>
              <a:defRPr sz="20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</a:defRPr>
            </a:lvl5pPr>
            <a:lvl6pPr marL="2514499" indent="-228591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681" indent="-228591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8863" indent="-228591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045" indent="-228591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pPr marL="0" indent="0">
              <a:buNone/>
            </a:pPr>
            <a:r>
              <a:rPr lang="en-AU" sz="1471" dirty="0"/>
              <a:t>Fun facts:</a:t>
            </a:r>
          </a:p>
          <a:p>
            <a:r>
              <a:rPr lang="en-AU" sz="1471" dirty="0"/>
              <a:t>Perth is the most isolated capital city in the world</a:t>
            </a:r>
          </a:p>
          <a:p>
            <a:pPr marL="0" indent="0">
              <a:buNone/>
            </a:pPr>
            <a:endParaRPr lang="en-AU" sz="1471" dirty="0"/>
          </a:p>
          <a:p>
            <a:r>
              <a:rPr lang="en-US" sz="1471" dirty="0"/>
              <a:t>Perth has the </a:t>
            </a:r>
            <a:r>
              <a:rPr lang="en-US" sz="1471" b="1" dirty="0"/>
              <a:t>largest inner city park in the world</a:t>
            </a:r>
            <a:r>
              <a:rPr lang="en-US" sz="1471" dirty="0"/>
              <a:t>, </a:t>
            </a:r>
            <a:r>
              <a:rPr lang="en-US" sz="1471" i="1" dirty="0"/>
              <a:t>Kings Park, yes, </a:t>
            </a:r>
            <a:r>
              <a:rPr lang="en-US" sz="1471" dirty="0"/>
              <a:t>bigger than even New York’s Central Park. It was also the </a:t>
            </a:r>
            <a:r>
              <a:rPr lang="en-US" sz="1471" b="1" dirty="0"/>
              <a:t>first park to be designated for public use</a:t>
            </a:r>
            <a:r>
              <a:rPr lang="en-US" sz="1471" dirty="0"/>
              <a:t> in Australia in 1872 and </a:t>
            </a:r>
            <a:r>
              <a:rPr lang="en-US" sz="1471" b="1" dirty="0"/>
              <a:t>host to Australia's largest wild flower show and exhibition</a:t>
            </a:r>
            <a:r>
              <a:rPr lang="en-US" sz="1500" b="1" dirty="0"/>
              <a:t>.</a:t>
            </a:r>
            <a:endParaRPr lang="en-AU" sz="1500" dirty="0"/>
          </a:p>
        </p:txBody>
      </p:sp>
      <p:sp>
        <p:nvSpPr>
          <p:cNvPr id="7" name="TextBox 6"/>
          <p:cNvSpPr txBox="1"/>
          <p:nvPr/>
        </p:nvSpPr>
        <p:spPr>
          <a:xfrm>
            <a:off x="137859" y="3079087"/>
            <a:ext cx="88570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AU" b="1" dirty="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Sharks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30717" y="1432804"/>
            <a:ext cx="1092839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AU" b="1" dirty="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Dolphins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99877">
                        <a14:foregroundMark x1="73951" y1="93030" x2="73951" y2="930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142" y="386715"/>
            <a:ext cx="5078486" cy="4407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Oval 9"/>
          <p:cNvSpPr/>
          <p:nvPr/>
        </p:nvSpPr>
        <p:spPr bwMode="auto">
          <a:xfrm>
            <a:off x="1085848" y="3189986"/>
            <a:ext cx="53992" cy="5516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68567" tIns="34284" rIns="68567" bIns="34284" numCol="1" rtlCol="0" anchor="ctr" anchorCtr="0" compatLnSpc="1">
            <a:prstTxWarp prst="textNoShape">
              <a:avLst/>
            </a:prstTxWarp>
          </a:bodyPr>
          <a:lstStyle/>
          <a:p>
            <a:pPr algn="ctr" defTabSz="685513" fontAlgn="base">
              <a:spcBef>
                <a:spcPct val="0"/>
              </a:spcBef>
              <a:spcAft>
                <a:spcPct val="0"/>
              </a:spcAft>
            </a:pPr>
            <a:endParaRPr lang="en-AU" sz="1650" b="1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80708" y="797299"/>
            <a:ext cx="88570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AU" b="1" dirty="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Sharks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810835" y="3601420"/>
            <a:ext cx="1567832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AU" b="1" dirty="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Sharks with Lasers for Eyes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14432" y="3775691"/>
            <a:ext cx="1001557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AU" b="1" dirty="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Stinging Jellyfish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366175" y="442900"/>
            <a:ext cx="1362452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AU" b="1" dirty="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Razor Sharp Coral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641196" y="437688"/>
            <a:ext cx="1055339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AU" b="1" dirty="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Cyclones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628647" y="1234415"/>
            <a:ext cx="109998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AU" b="1" dirty="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Stingrays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948266" y="3507031"/>
            <a:ext cx="88570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AU" b="1" dirty="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Sharks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335796" y="3094364"/>
            <a:ext cx="88570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AU" b="1" dirty="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Fires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207243" y="1234415"/>
            <a:ext cx="1421404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AU" b="1" dirty="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Poisonous Snakes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303684" y="941343"/>
            <a:ext cx="1132123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AU" b="1" dirty="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Crocodiles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641195" y="1362201"/>
            <a:ext cx="122498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AU" b="1" dirty="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Giant Rats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087615" y="2802243"/>
            <a:ext cx="88570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AU" b="1" dirty="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Dingoes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57283" y="2054223"/>
            <a:ext cx="111741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AU" b="1" dirty="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Scorpions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150101" y="2764563"/>
            <a:ext cx="1185695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AU" b="1" dirty="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Scorching Desert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917944" y="3402958"/>
            <a:ext cx="885700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AU" b="1" dirty="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Giant Spiders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4473267" y="2713964"/>
            <a:ext cx="1328549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AU" b="1" dirty="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Mosquitoes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150086" y="2067123"/>
            <a:ext cx="1482120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AU" b="1" dirty="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Man-eating Koalas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071562" y="2538330"/>
            <a:ext cx="885700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AU" b="1" dirty="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Drop Bears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064401" y="1989864"/>
            <a:ext cx="1817828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AU" sz="2700" b="1" dirty="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NOTHING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4114371" y="1768739"/>
            <a:ext cx="88570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AU" b="1" dirty="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Floods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4574170" y="4155341"/>
            <a:ext cx="1361597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AU" b="1" dirty="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Tasmanian Devils</a:t>
            </a:r>
          </a:p>
        </p:txBody>
      </p:sp>
    </p:spTree>
    <p:extLst>
      <p:ext uri="{BB962C8B-B14F-4D97-AF65-F5344CB8AC3E}">
        <p14:creationId xmlns:p14="http://schemas.microsoft.com/office/powerpoint/2010/main" val="3302101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5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500"/>
                            </p:stCondLst>
                            <p:childTnLst>
                              <p:par>
                                <p:cTn id="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000"/>
                            </p:stCondLst>
                            <p:childTnLst>
                              <p:par>
                                <p:cTn id="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500"/>
                            </p:stCondLst>
                            <p:childTnLst>
                              <p:par>
                                <p:cTn id="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8000"/>
                            </p:stCondLst>
                            <p:childTnLst>
                              <p:par>
                                <p:cTn id="10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8500"/>
                            </p:stCondLst>
                            <p:childTnLst>
                              <p:par>
                                <p:cTn id="10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9000"/>
                            </p:stCondLst>
                            <p:childTnLst>
                              <p:par>
                                <p:cTn id="1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9500"/>
                            </p:stCondLst>
                            <p:childTnLst>
                              <p:par>
                                <p:cTn id="1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0500"/>
                            </p:stCondLst>
                            <p:childTnLst>
                              <p:par>
                                <p:cTn id="1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kirkhille.files.wordpress.com/2011/05/large-boarder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23" t="16435"/>
          <a:stretch/>
        </p:blipFill>
        <p:spPr bwMode="auto">
          <a:xfrm>
            <a:off x="648" y="365"/>
            <a:ext cx="9143351" cy="4465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9876" y="3692281"/>
            <a:ext cx="5378549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AU" sz="1050" dirty="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</a:rPr>
              <a:t>© Kirk Hille – All rights reserved. Photograph used with express permission from Kirk Hille.</a:t>
            </a:r>
          </a:p>
        </p:txBody>
      </p:sp>
    </p:spTree>
    <p:extLst>
      <p:ext uri="{BB962C8B-B14F-4D97-AF65-F5344CB8AC3E}">
        <p14:creationId xmlns:p14="http://schemas.microsoft.com/office/powerpoint/2010/main" val="3429113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788722" y="0"/>
            <a:ext cx="2355278" cy="905876"/>
          </a:xfrm>
          <a:prstGeom prst="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AU" dirty="0" smtClean="0"/>
              <a:t>Business Analyst, Ultra Electronics Forensic Technology</a:t>
            </a:r>
            <a:endParaRPr lang="en-AU" dirty="0"/>
          </a:p>
          <a:p>
            <a:pPr>
              <a:lnSpc>
                <a:spcPct val="150000"/>
              </a:lnSpc>
            </a:pPr>
            <a:r>
              <a:rPr lang="en-AU" dirty="0"/>
              <a:t>Microsoft Dynamics GP Most Valued Professional (MVP)</a:t>
            </a:r>
          </a:p>
          <a:p>
            <a:pPr>
              <a:lnSpc>
                <a:spcPct val="150000"/>
              </a:lnSpc>
            </a:pPr>
            <a:r>
              <a:rPr lang="en-AU" dirty="0"/>
              <a:t>Lives in </a:t>
            </a:r>
            <a:r>
              <a:rPr lang="en-AU" dirty="0" smtClean="0"/>
              <a:t>Montreal, Quebec, Canada</a:t>
            </a:r>
            <a:endParaRPr lang="en-AU" dirty="0"/>
          </a:p>
          <a:p>
            <a:pPr>
              <a:lnSpc>
                <a:spcPct val="150000"/>
              </a:lnSpc>
            </a:pPr>
            <a:r>
              <a:rPr lang="en-AU" dirty="0"/>
              <a:t>Born </a:t>
            </a:r>
            <a:r>
              <a:rPr lang="en-AU" dirty="0" smtClean="0"/>
              <a:t>in </a:t>
            </a:r>
            <a:r>
              <a:rPr lang="en-AU" dirty="0" err="1" smtClean="0"/>
              <a:t>Bercher</a:t>
            </a:r>
            <a:r>
              <a:rPr lang="en-AU" dirty="0" smtClean="0"/>
              <a:t>, Switzerland</a:t>
            </a:r>
            <a:endParaRPr lang="en-AU" dirty="0"/>
          </a:p>
          <a:p>
            <a:pPr>
              <a:lnSpc>
                <a:spcPct val="150000"/>
              </a:lnSpc>
            </a:pPr>
            <a:r>
              <a:rPr lang="en-AU" dirty="0"/>
              <a:t>Where is </a:t>
            </a:r>
            <a:r>
              <a:rPr lang="en-AU" dirty="0" err="1" smtClean="0"/>
              <a:t>Bercher</a:t>
            </a:r>
            <a:r>
              <a:rPr lang="en-AU" dirty="0" smtClean="0"/>
              <a:t> (in the </a:t>
            </a:r>
            <a:r>
              <a:rPr lang="en-AU" dirty="0"/>
              <a:t>district of </a:t>
            </a:r>
            <a:r>
              <a:rPr lang="en-AU" dirty="0" err="1"/>
              <a:t>Gros</a:t>
            </a:r>
            <a:r>
              <a:rPr lang="en-AU" dirty="0"/>
              <a:t>-de-Vaud</a:t>
            </a:r>
            <a:r>
              <a:rPr lang="en-AU" dirty="0" smtClean="0"/>
              <a:t>)?</a:t>
            </a:r>
            <a:endParaRPr lang="en-AU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6C17D-3397-F346-B995-5003D7EC1FFC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Béat Bucher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8722" y="0"/>
            <a:ext cx="2355278" cy="905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2932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137859" y="797299"/>
            <a:ext cx="8629623" cy="27699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825" y="797299"/>
            <a:ext cx="4643184" cy="358169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283318" y="1354612"/>
            <a:ext cx="233849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AU" sz="1350" dirty="0"/>
          </a:p>
        </p:txBody>
      </p:sp>
      <p:sp>
        <p:nvSpPr>
          <p:cNvPr id="7" name="TextBox 6"/>
          <p:cNvSpPr txBox="1"/>
          <p:nvPr/>
        </p:nvSpPr>
        <p:spPr>
          <a:xfrm>
            <a:off x="5803425" y="302278"/>
            <a:ext cx="3141894" cy="15165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460375" indent="-460375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4"/>
              </a:buBlip>
              <a:defRPr sz="3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</a:defRPr>
            </a:lvl1pPr>
            <a:lvl2pPr marL="855663" indent="-395288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5"/>
              </a:buBlip>
              <a:defRPr sz="28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</a:defRPr>
            </a:lvl2pPr>
            <a:lvl3pPr marL="1258888" indent="-403225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5"/>
              </a:buBlip>
              <a:defRPr sz="24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</a:defRPr>
            </a:lvl3pPr>
            <a:lvl4pPr marL="1604963" indent="-346075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5"/>
              </a:buBlip>
              <a:defRPr sz="20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</a:defRPr>
            </a:lvl4pPr>
            <a:lvl5pPr marL="1941513" indent="-336550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5"/>
              </a:buBlip>
              <a:defRPr sz="20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</a:defRPr>
            </a:lvl5pPr>
            <a:lvl6pPr marL="2514499" indent="-228591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681" indent="-228591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8863" indent="-228591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045" indent="-228591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pPr marL="0" indent="0">
              <a:buNone/>
            </a:pPr>
            <a:r>
              <a:rPr lang="en-AU" sz="1471" dirty="0"/>
              <a:t>Fun facts:</a:t>
            </a:r>
          </a:p>
          <a:p>
            <a:r>
              <a:rPr lang="en-AU" sz="1471" dirty="0" err="1" smtClean="0"/>
              <a:t>Bercher</a:t>
            </a:r>
            <a:r>
              <a:rPr lang="en-AU" sz="1471" dirty="0" smtClean="0"/>
              <a:t> has an area of 4.25 square km with 57% farms, 26% forest, 1% water and 16% settled.</a:t>
            </a:r>
          </a:p>
          <a:p>
            <a:r>
              <a:rPr lang="en-AU" sz="1471" dirty="0" smtClean="0"/>
              <a:t>As at December 2013, it had a mainly French speaking (92%) population of 1,149.</a:t>
            </a:r>
            <a:endParaRPr lang="en-AU" sz="1471" dirty="0"/>
          </a:p>
        </p:txBody>
      </p:sp>
      <p:sp>
        <p:nvSpPr>
          <p:cNvPr id="10" name="Rectangle 9"/>
          <p:cNvSpPr/>
          <p:nvPr/>
        </p:nvSpPr>
        <p:spPr bwMode="auto">
          <a:xfrm>
            <a:off x="1538345" y="3151211"/>
            <a:ext cx="392654" cy="318910"/>
          </a:xfrm>
          <a:prstGeom prst="rect">
            <a:avLst/>
          </a:prstGeom>
          <a:noFill/>
          <a:ln w="2540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68567" tIns="34284" rIns="68567" bIns="34284" numCol="1" rtlCol="0" anchor="ctr" anchorCtr="0" compatLnSpc="1">
            <a:prstTxWarp prst="textNoShape">
              <a:avLst/>
            </a:prstTxWarp>
          </a:bodyPr>
          <a:lstStyle/>
          <a:p>
            <a:pPr algn="ctr" defTabSz="685513" fontAlgn="base">
              <a:spcBef>
                <a:spcPct val="0"/>
              </a:spcBef>
              <a:spcAft>
                <a:spcPct val="0"/>
              </a:spcAft>
            </a:pPr>
            <a:endParaRPr lang="en-AU" sz="165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</a:endParaRPr>
          </a:p>
        </p:txBody>
      </p:sp>
      <p:cxnSp>
        <p:nvCxnSpPr>
          <p:cNvPr id="12" name="Straight Connector 11"/>
          <p:cNvCxnSpPr>
            <a:stCxn id="10" idx="0"/>
          </p:cNvCxnSpPr>
          <p:nvPr/>
        </p:nvCxnSpPr>
        <p:spPr>
          <a:xfrm flipV="1">
            <a:off x="1734672" y="2108227"/>
            <a:ext cx="905827" cy="1042984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>
            <a:stCxn id="10" idx="2"/>
          </p:cNvCxnSpPr>
          <p:nvPr/>
        </p:nvCxnSpPr>
        <p:spPr>
          <a:xfrm>
            <a:off x="1734672" y="3470121"/>
            <a:ext cx="892148" cy="1052289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2440" y="2096270"/>
            <a:ext cx="3230937" cy="2426140"/>
          </a:xfrm>
          <a:prstGeom prst="rect">
            <a:avLst/>
          </a:prstGeom>
        </p:spPr>
      </p:pic>
      <p:sp>
        <p:nvSpPr>
          <p:cNvPr id="32" name="Rectangle 31"/>
          <p:cNvSpPr/>
          <p:nvPr/>
        </p:nvSpPr>
        <p:spPr bwMode="auto">
          <a:xfrm>
            <a:off x="2640499" y="2107238"/>
            <a:ext cx="3219199" cy="2415171"/>
          </a:xfrm>
          <a:prstGeom prst="rect">
            <a:avLst/>
          </a:prstGeom>
          <a:noFill/>
          <a:ln w="2540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68567" tIns="34284" rIns="68567" bIns="34284" numCol="1" rtlCol="0" anchor="ctr" anchorCtr="0" compatLnSpc="1">
            <a:prstTxWarp prst="textNoShape">
              <a:avLst/>
            </a:prstTxWarp>
          </a:bodyPr>
          <a:lstStyle/>
          <a:p>
            <a:pPr algn="ctr" defTabSz="685513" fontAlgn="base">
              <a:spcBef>
                <a:spcPct val="0"/>
              </a:spcBef>
              <a:spcAft>
                <a:spcPct val="0"/>
              </a:spcAft>
            </a:pPr>
            <a:endParaRPr lang="en-AU" sz="165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</a:endParaRPr>
          </a:p>
        </p:txBody>
      </p:sp>
      <p:sp>
        <p:nvSpPr>
          <p:cNvPr id="33" name="Rectangle 32"/>
          <p:cNvSpPr>
            <a:spLocks noChangeAspect="1"/>
          </p:cNvSpPr>
          <p:nvPr/>
        </p:nvSpPr>
        <p:spPr bwMode="auto">
          <a:xfrm>
            <a:off x="3052381" y="3111758"/>
            <a:ext cx="324000" cy="324000"/>
          </a:xfrm>
          <a:prstGeom prst="rect">
            <a:avLst/>
          </a:prstGeom>
          <a:noFill/>
          <a:ln w="2540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68567" tIns="34284" rIns="68567" bIns="34284" numCol="1" rtlCol="0" anchor="ctr" anchorCtr="0" compatLnSpc="1">
            <a:prstTxWarp prst="textNoShape">
              <a:avLst/>
            </a:prstTxWarp>
          </a:bodyPr>
          <a:lstStyle/>
          <a:p>
            <a:pPr algn="ctr" defTabSz="685513" fontAlgn="base">
              <a:spcBef>
                <a:spcPct val="0"/>
              </a:spcBef>
              <a:spcAft>
                <a:spcPct val="0"/>
              </a:spcAft>
            </a:pPr>
            <a:endParaRPr lang="en-AU" sz="165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</a:endParaRPr>
          </a:p>
        </p:txBody>
      </p:sp>
      <p:cxnSp>
        <p:nvCxnSpPr>
          <p:cNvPr id="34" name="Straight Connector 33"/>
          <p:cNvCxnSpPr>
            <a:stCxn id="33" idx="0"/>
          </p:cNvCxnSpPr>
          <p:nvPr/>
        </p:nvCxnSpPr>
        <p:spPr>
          <a:xfrm flipV="1">
            <a:off x="3214381" y="1972719"/>
            <a:ext cx="1872473" cy="1139039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>
            <a:stCxn id="33" idx="2"/>
          </p:cNvCxnSpPr>
          <p:nvPr/>
        </p:nvCxnSpPr>
        <p:spPr>
          <a:xfrm>
            <a:off x="3214381" y="3435758"/>
            <a:ext cx="1886152" cy="1405183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00533" y="1972719"/>
            <a:ext cx="2876500" cy="2868222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auto">
          <a:xfrm>
            <a:off x="5098592" y="1972719"/>
            <a:ext cx="2878441" cy="2868222"/>
          </a:xfrm>
          <a:prstGeom prst="rect">
            <a:avLst/>
          </a:prstGeom>
          <a:noFill/>
          <a:ln w="2540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68567" tIns="34284" rIns="68567" bIns="34284" numCol="1" rtlCol="0" anchor="ctr" anchorCtr="0" compatLnSpc="1">
            <a:prstTxWarp prst="textNoShape">
              <a:avLst/>
            </a:prstTxWarp>
          </a:bodyPr>
          <a:lstStyle/>
          <a:p>
            <a:pPr algn="ctr" defTabSz="685513" fontAlgn="base">
              <a:spcBef>
                <a:spcPct val="0"/>
              </a:spcBef>
              <a:spcAft>
                <a:spcPct val="0"/>
              </a:spcAft>
            </a:pPr>
            <a:endParaRPr lang="en-AU" sz="165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</a:endParaRPr>
          </a:p>
        </p:txBody>
      </p:sp>
      <p:sp>
        <p:nvSpPr>
          <p:cNvPr id="45" name="Rectangle 44"/>
          <p:cNvSpPr>
            <a:spLocks noChangeAspect="1"/>
          </p:cNvSpPr>
          <p:nvPr/>
        </p:nvSpPr>
        <p:spPr bwMode="auto">
          <a:xfrm>
            <a:off x="6439205" y="2954349"/>
            <a:ext cx="324000" cy="324000"/>
          </a:xfrm>
          <a:prstGeom prst="rect">
            <a:avLst/>
          </a:prstGeom>
          <a:noFill/>
          <a:ln w="2540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68567" tIns="34284" rIns="68567" bIns="34284" numCol="1" rtlCol="0" anchor="ctr" anchorCtr="0" compatLnSpc="1">
            <a:prstTxWarp prst="textNoShape">
              <a:avLst/>
            </a:prstTxWarp>
          </a:bodyPr>
          <a:lstStyle/>
          <a:p>
            <a:pPr algn="ctr" defTabSz="685513" fontAlgn="base">
              <a:spcBef>
                <a:spcPct val="0"/>
              </a:spcBef>
              <a:spcAft>
                <a:spcPct val="0"/>
              </a:spcAft>
            </a:pPr>
            <a:endParaRPr lang="en-AU" sz="165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391489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32" grpId="0" animBg="1"/>
      <p:bldP spid="33" grpId="0" animBg="1"/>
      <p:bldP spid="11" grpId="0" animBg="1"/>
      <p:bldP spid="4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4"/>
          <p:cNvSpPr txBox="1">
            <a:spLocks/>
          </p:cNvSpPr>
          <p:nvPr/>
        </p:nvSpPr>
        <p:spPr>
          <a:xfrm>
            <a:off x="381495" y="286074"/>
            <a:ext cx="6398226" cy="399994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 pitchFamily="2" charset="2"/>
              <a:buChar char="§"/>
              <a:defRPr sz="2800" kern="1200">
                <a:solidFill>
                  <a:schemeClr val="tx1"/>
                </a:solidFill>
                <a:latin typeface="Century Gothic" pitchFamily="34" charset="0"/>
                <a:ea typeface="+mn-ea"/>
                <a:cs typeface="Segoe UI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Century Gothic" pitchFamily="34" charset="0"/>
                <a:ea typeface="+mn-ea"/>
                <a:cs typeface="Segoe UI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Century Gothic" pitchFamily="34" charset="0"/>
                <a:ea typeface="+mn-ea"/>
                <a:cs typeface="Segoe UI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Century Gothic" pitchFamily="34" charset="0"/>
                <a:ea typeface="+mn-ea"/>
                <a:cs typeface="Segoe UI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Century Gothic" pitchFamily="34" charset="0"/>
                <a:ea typeface="+mn-ea"/>
                <a:cs typeface="Segoe UI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21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9970"/>
            <a:ext cx="9144000" cy="5006443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 rot="1384606">
            <a:off x="1740607" y="751943"/>
            <a:ext cx="246006" cy="269214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" name="TextBox 2"/>
          <p:cNvSpPr txBox="1"/>
          <p:nvPr/>
        </p:nvSpPr>
        <p:spPr>
          <a:xfrm>
            <a:off x="387573" y="257641"/>
            <a:ext cx="14760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dirty="0" smtClean="0">
                <a:solidFill>
                  <a:srgbClr val="FF0000"/>
                </a:solidFill>
              </a:rPr>
              <a:t>Béat </a:t>
            </a:r>
            <a:r>
              <a:rPr lang="en-AU" dirty="0" err="1" smtClean="0">
                <a:solidFill>
                  <a:srgbClr val="FF0000"/>
                </a:solidFill>
              </a:rPr>
              <a:t>woz</a:t>
            </a:r>
            <a:r>
              <a:rPr lang="en-AU" dirty="0" smtClean="0">
                <a:solidFill>
                  <a:srgbClr val="FF0000"/>
                </a:solidFill>
              </a:rPr>
              <a:t> ‘ere</a:t>
            </a:r>
            <a:endParaRPr lang="en-AU" dirty="0">
              <a:solidFill>
                <a:srgbClr val="FF0000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9033" y="2409337"/>
            <a:ext cx="1814967" cy="2677076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 rot="1339771">
            <a:off x="3194234" y="1769373"/>
            <a:ext cx="208873" cy="211842"/>
          </a:xfrm>
          <a:prstGeom prst="rect">
            <a:avLst/>
          </a:prstGeom>
          <a:noFill/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" name="Rectangle 7"/>
          <p:cNvSpPr/>
          <p:nvPr/>
        </p:nvSpPr>
        <p:spPr>
          <a:xfrm>
            <a:off x="7329033" y="2409337"/>
            <a:ext cx="1814967" cy="2677076"/>
          </a:xfrm>
          <a:prstGeom prst="rect">
            <a:avLst/>
          </a:prstGeom>
          <a:noFill/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9" name="TextBox 8"/>
          <p:cNvSpPr txBox="1"/>
          <p:nvPr/>
        </p:nvSpPr>
        <p:spPr>
          <a:xfrm>
            <a:off x="7380090" y="2012952"/>
            <a:ext cx="1712851" cy="366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dirty="0" err="1" smtClean="0">
                <a:solidFill>
                  <a:srgbClr val="FFFF00"/>
                </a:solidFill>
              </a:rPr>
              <a:t>Béat’s</a:t>
            </a:r>
            <a:r>
              <a:rPr lang="en-AU" dirty="0" smtClean="0">
                <a:solidFill>
                  <a:srgbClr val="FFFF00"/>
                </a:solidFill>
              </a:rPr>
              <a:t> School</a:t>
            </a:r>
            <a:endParaRPr lang="en-AU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0884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Introductions</a:t>
            </a:r>
          </a:p>
          <a:p>
            <a:endParaRPr lang="en-US" dirty="0"/>
          </a:p>
          <a:p>
            <a:r>
              <a:rPr lang="en-US" dirty="0" smtClean="0"/>
              <a:t>Overview of Support Debugging Tool / GP Power Tools</a:t>
            </a:r>
            <a:endParaRPr lang="en-US" dirty="0"/>
          </a:p>
          <a:p>
            <a:endParaRPr lang="en-US" dirty="0"/>
          </a:p>
          <a:p>
            <a:r>
              <a:rPr lang="en-US" dirty="0" smtClean="0"/>
              <a:t>Demonstration</a:t>
            </a:r>
            <a:endParaRPr lang="en-US" dirty="0"/>
          </a:p>
          <a:p>
            <a:endParaRPr lang="en-US" dirty="0"/>
          </a:p>
          <a:p>
            <a:r>
              <a:rPr lang="en-US" dirty="0"/>
              <a:t>Q &amp; A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6C17D-3397-F346-B995-5003D7EC1FFC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</p:spTree>
    <p:extLst>
      <p:ext uri="{BB962C8B-B14F-4D97-AF65-F5344CB8AC3E}">
        <p14:creationId xmlns:p14="http://schemas.microsoft.com/office/powerpoint/2010/main" val="3126167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9">
      <a:dk1>
        <a:sysClr val="windowText" lastClr="000000"/>
      </a:dk1>
      <a:lt1>
        <a:sysClr val="window" lastClr="FFFFFF"/>
      </a:lt1>
      <a:dk2>
        <a:srgbClr val="29384C"/>
      </a:dk2>
      <a:lt2>
        <a:srgbClr val="D5D5D5"/>
      </a:lt2>
      <a:accent1>
        <a:srgbClr val="3D5472"/>
      </a:accent1>
      <a:accent2>
        <a:srgbClr val="527098"/>
      </a:accent2>
      <a:accent3>
        <a:srgbClr val="FEC523"/>
      </a:accent3>
      <a:accent4>
        <a:srgbClr val="9DA0A2"/>
      </a:accent4>
      <a:accent5>
        <a:srgbClr val="FDC321"/>
      </a:accent5>
      <a:accent6>
        <a:srgbClr val="033E60"/>
      </a:accent6>
      <a:hlink>
        <a:srgbClr val="428BCA"/>
      </a:hlink>
      <a:folHlink>
        <a:srgbClr val="428BC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Custom 4">
      <a:dk1>
        <a:sysClr val="windowText" lastClr="000000"/>
      </a:dk1>
      <a:lt1>
        <a:sysClr val="window" lastClr="FFFFFF"/>
      </a:lt1>
      <a:dk2>
        <a:srgbClr val="000000"/>
      </a:dk2>
      <a:lt2>
        <a:srgbClr val="D5D5D5"/>
      </a:lt2>
      <a:accent1>
        <a:srgbClr val="000048"/>
      </a:accent1>
      <a:accent2>
        <a:srgbClr val="000099"/>
      </a:accent2>
      <a:accent3>
        <a:srgbClr val="79AB03"/>
      </a:accent3>
      <a:accent4>
        <a:srgbClr val="9DA0A2"/>
      </a:accent4>
      <a:accent5>
        <a:srgbClr val="1C3F95"/>
      </a:accent5>
      <a:accent6>
        <a:srgbClr val="033E60"/>
      </a:accent6>
      <a:hlink>
        <a:srgbClr val="428BCA"/>
      </a:hlink>
      <a:folHlink>
        <a:srgbClr val="428BC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867</TotalTime>
  <Words>841</Words>
  <Application>Microsoft Office PowerPoint</Application>
  <PresentationFormat>On-screen Show (16:9)</PresentationFormat>
  <Paragraphs>172</Paragraphs>
  <Slides>23</Slides>
  <Notes>2</Notes>
  <HiddenSlides>3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23</vt:i4>
      </vt:variant>
    </vt:vector>
  </HeadingPairs>
  <TitlesOfParts>
    <vt:vector size="32" baseType="lpstr">
      <vt:lpstr>Arial</vt:lpstr>
      <vt:lpstr>Calibri</vt:lpstr>
      <vt:lpstr>Century Gothic</vt:lpstr>
      <vt:lpstr>Myriad Bold</vt:lpstr>
      <vt:lpstr>Segoe UI</vt:lpstr>
      <vt:lpstr>Wingdings</vt:lpstr>
      <vt:lpstr>Office Theme</vt:lpstr>
      <vt:lpstr>Office Theme</vt:lpstr>
      <vt:lpstr>Office Theme</vt:lpstr>
      <vt:lpstr>Why is the Support Debugging Tool /  GP Power Tools so Amazing</vt:lpstr>
      <vt:lpstr>Agenda</vt:lpstr>
      <vt:lpstr>David Musgrave</vt:lpstr>
      <vt:lpstr>PowerPoint Presentation</vt:lpstr>
      <vt:lpstr>PowerPoint Presentation</vt:lpstr>
      <vt:lpstr>Béat Bucher</vt:lpstr>
      <vt:lpstr>PowerPoint Presentation</vt:lpstr>
      <vt:lpstr>PowerPoint Presentation</vt:lpstr>
      <vt:lpstr>Agenda</vt:lpstr>
      <vt:lpstr>History</vt:lpstr>
      <vt:lpstr>GP Power Tools Modes</vt:lpstr>
      <vt:lpstr>Recommended Configuration</vt:lpstr>
      <vt:lpstr>GP Power Tools Availability</vt:lpstr>
      <vt:lpstr>GP Power Tools Demonstration</vt:lpstr>
      <vt:lpstr>DemonStration</vt:lpstr>
      <vt:lpstr>We made it  Links Q &amp; A</vt:lpstr>
      <vt:lpstr>Portal Links</vt:lpstr>
      <vt:lpstr>Links</vt:lpstr>
      <vt:lpstr>Contact Presenters  David Musgrave david@winthropdc.com @winthropdc  Béat Bucher Beat.Bucher@ultra-ft.com   @GP_Beat  </vt:lpstr>
      <vt:lpstr>PowerPoint Presentation</vt:lpstr>
      <vt:lpstr>HEADer TExt: Size 30pt</vt:lpstr>
      <vt:lpstr>Section title</vt:lpstr>
      <vt:lpstr>PowerPoint Presentation</vt:lpstr>
    </vt:vector>
  </TitlesOfParts>
  <Company>Jeff Creative Company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Jeffrey Plowman</dc:creator>
  <cp:lastModifiedBy>David Musgrave</cp:lastModifiedBy>
  <cp:revision>155</cp:revision>
  <dcterms:created xsi:type="dcterms:W3CDTF">2015-07-23T13:26:34Z</dcterms:created>
  <dcterms:modified xsi:type="dcterms:W3CDTF">2015-10-14T22:04:57Z</dcterms:modified>
</cp:coreProperties>
</file>